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"/>
  </p:notesMasterIdLst>
  <p:sldIdLst>
    <p:sldId id="256" r:id="rId5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9900"/>
    <a:srgbClr val="FFCC99"/>
    <a:srgbClr val="FF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263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50529" cy="497524"/>
          </a:xfrm>
          <a:prstGeom prst="rect">
            <a:avLst/>
          </a:prstGeom>
        </p:spPr>
        <p:txBody>
          <a:bodyPr vert="horz" lIns="91505" tIns="45749" rIns="91505" bIns="4574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505" tIns="45749" rIns="91505" bIns="45749" rtlCol="0"/>
          <a:lstStyle>
            <a:lvl1pPr algn="r">
              <a:defRPr sz="1200"/>
            </a:lvl1pPr>
          </a:lstStyle>
          <a:p>
            <a:fld id="{915328EA-CF85-430B-AEA9-19DD45059A21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5" tIns="45749" rIns="91505" bIns="4574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409" y="4782906"/>
            <a:ext cx="5446396" cy="3913425"/>
          </a:xfrm>
          <a:prstGeom prst="rect">
            <a:avLst/>
          </a:prstGeom>
        </p:spPr>
        <p:txBody>
          <a:bodyPr vert="horz" lIns="91505" tIns="45749" rIns="91505" bIns="45749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1814"/>
            <a:ext cx="2950529" cy="497524"/>
          </a:xfrm>
          <a:prstGeom prst="rect">
            <a:avLst/>
          </a:prstGeom>
        </p:spPr>
        <p:txBody>
          <a:bodyPr vert="horz" lIns="91505" tIns="45749" rIns="91505" bIns="4574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082" y="9441814"/>
            <a:ext cx="2950529" cy="497524"/>
          </a:xfrm>
          <a:prstGeom prst="rect">
            <a:avLst/>
          </a:prstGeom>
        </p:spPr>
        <p:txBody>
          <a:bodyPr vert="horz" lIns="91505" tIns="45749" rIns="91505" bIns="45749" rtlCol="0" anchor="b"/>
          <a:lstStyle>
            <a:lvl1pPr algn="r">
              <a:defRPr sz="1200"/>
            </a:lvl1pPr>
          </a:lstStyle>
          <a:p>
            <a:fld id="{1F80C8F3-61C1-408A-90F2-59735E7713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26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9373"/>
            <a:ext cx="5143500" cy="3183467"/>
          </a:xfrm>
        </p:spPr>
        <p:txBody>
          <a:bodyPr anchor="b">
            <a:normAutofit/>
          </a:bodyPr>
          <a:lstStyle>
            <a:lvl1pPr algn="ctr">
              <a:defRPr sz="337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16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72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83231"/>
            <a:ext cx="5915025" cy="3801611"/>
          </a:xfrm>
        </p:spPr>
        <p:txBody>
          <a:bodyPr anchor="b">
            <a:normAutofit/>
          </a:bodyPr>
          <a:lstStyle>
            <a:lvl1pPr>
              <a:defRPr sz="3375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70178"/>
            <a:ext cx="5915025" cy="2000249"/>
          </a:xfrm>
        </p:spPr>
        <p:txBody>
          <a:bodyPr anchor="t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04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384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82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242467"/>
            <a:ext cx="2900363" cy="110093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84" y="3343401"/>
            <a:ext cx="2900363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2468"/>
            <a:ext cx="2914651" cy="110093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3401"/>
            <a:ext cx="2914651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648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9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425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1"/>
            <a:ext cx="2211705" cy="2133596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199"/>
            <a:ext cx="2211705" cy="508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45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0"/>
            <a:ext cx="2211705" cy="2133600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200"/>
            <a:ext cx="2211705" cy="508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49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38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480483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480483"/>
            <a:ext cx="4350544" cy="774911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21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9373"/>
            <a:ext cx="5143500" cy="3183467"/>
          </a:xfrm>
        </p:spPr>
        <p:txBody>
          <a:bodyPr anchor="b">
            <a:normAutofit/>
          </a:bodyPr>
          <a:lstStyle>
            <a:lvl1pPr algn="ctr">
              <a:defRPr sz="337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34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253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83231"/>
            <a:ext cx="5915025" cy="3801611"/>
          </a:xfrm>
        </p:spPr>
        <p:txBody>
          <a:bodyPr anchor="b">
            <a:normAutofit/>
          </a:bodyPr>
          <a:lstStyle>
            <a:lvl1pPr>
              <a:defRPr sz="3375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70178"/>
            <a:ext cx="5915025" cy="2000249"/>
          </a:xfrm>
        </p:spPr>
        <p:txBody>
          <a:bodyPr anchor="t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646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384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145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242467"/>
            <a:ext cx="2900363" cy="110093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84" y="3343401"/>
            <a:ext cx="2900363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2468"/>
            <a:ext cx="2914651" cy="110093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3401"/>
            <a:ext cx="2914651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65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33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547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1"/>
            <a:ext cx="2211705" cy="2133596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199"/>
            <a:ext cx="2211705" cy="508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19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0"/>
            <a:ext cx="2211705" cy="2133600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200"/>
            <a:ext cx="2211705" cy="508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018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6215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480483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480483"/>
            <a:ext cx="4350544" cy="774911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270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9373"/>
            <a:ext cx="5143500" cy="3183467"/>
          </a:xfrm>
        </p:spPr>
        <p:txBody>
          <a:bodyPr anchor="b">
            <a:normAutofit/>
          </a:bodyPr>
          <a:lstStyle>
            <a:lvl1pPr algn="ctr">
              <a:defRPr sz="337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306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5794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83231"/>
            <a:ext cx="5915025" cy="3801611"/>
          </a:xfrm>
        </p:spPr>
        <p:txBody>
          <a:bodyPr anchor="b">
            <a:normAutofit/>
          </a:bodyPr>
          <a:lstStyle>
            <a:lvl1pPr>
              <a:defRPr sz="3375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70178"/>
            <a:ext cx="5915025" cy="2000249"/>
          </a:xfrm>
        </p:spPr>
        <p:txBody>
          <a:bodyPr anchor="t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345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384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110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242467"/>
            <a:ext cx="2900363" cy="110093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84" y="3343401"/>
            <a:ext cx="2900363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2468"/>
            <a:ext cx="2914651" cy="110093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3401"/>
            <a:ext cx="2914651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96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84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064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1"/>
            <a:ext cx="2211705" cy="2133596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199"/>
            <a:ext cx="2211705" cy="508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5794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0"/>
            <a:ext cx="2211705" cy="2133600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200"/>
            <a:ext cx="2211705" cy="508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62658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8219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480483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480483"/>
            <a:ext cx="4350544" cy="774911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1187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9373"/>
            <a:ext cx="5143500" cy="3183467"/>
          </a:xfrm>
        </p:spPr>
        <p:txBody>
          <a:bodyPr anchor="b">
            <a:normAutofit/>
          </a:bodyPr>
          <a:lstStyle>
            <a:lvl1pPr algn="ctr">
              <a:defRPr sz="337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767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728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83231"/>
            <a:ext cx="5915025" cy="3801611"/>
          </a:xfrm>
        </p:spPr>
        <p:txBody>
          <a:bodyPr anchor="b">
            <a:normAutofit/>
          </a:bodyPr>
          <a:lstStyle>
            <a:lvl1pPr>
              <a:defRPr sz="3375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70178"/>
            <a:ext cx="5915025" cy="2000249"/>
          </a:xfrm>
        </p:spPr>
        <p:txBody>
          <a:bodyPr anchor="t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8844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384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8401"/>
            <a:ext cx="2914650" cy="58017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251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242467"/>
            <a:ext cx="2900363" cy="110093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84" y="3343401"/>
            <a:ext cx="2900363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2468"/>
            <a:ext cx="2914651" cy="110093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3401"/>
            <a:ext cx="2914651" cy="490736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568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592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4347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1"/>
            <a:ext cx="2211705" cy="2133596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199"/>
            <a:ext cx="2211705" cy="508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8888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0"/>
            <a:ext cx="2211705" cy="2133600"/>
          </a:xfrm>
        </p:spPr>
        <p:txBody>
          <a:bodyPr anchor="b">
            <a:normAutofit/>
          </a:bodyPr>
          <a:lstStyle>
            <a:lvl1pPr>
              <a:defRPr sz="1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200"/>
            <a:ext cx="2211705" cy="508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9960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330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480483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480483"/>
            <a:ext cx="4350544" cy="7749116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82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384" y="487680"/>
            <a:ext cx="5915025" cy="1767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438401"/>
            <a:ext cx="5915025" cy="580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7359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35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 2" pitchFamily="18" charset="2"/>
        <a:buChar char="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384" y="487680"/>
            <a:ext cx="5915025" cy="1767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438401"/>
            <a:ext cx="5915025" cy="580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7359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89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 2" pitchFamily="18" charset="2"/>
        <a:buChar char="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384" y="487680"/>
            <a:ext cx="5915025" cy="1767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438401"/>
            <a:ext cx="5915025" cy="580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7359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659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 2" pitchFamily="18" charset="2"/>
        <a:buChar char="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384" y="487680"/>
            <a:ext cx="5915025" cy="1767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438401"/>
            <a:ext cx="5915025" cy="580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73E81CA-4F25-476F-A649-5C49E3140296}" type="datetimeFigureOut">
              <a:rPr kumimoji="1" lang="ja-JP" altLang="en-US" smtClean="0"/>
              <a:pPr/>
              <a:t>2018/12/6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1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7359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4ABC-A8D0-423C-BE0E-5A11EFB1174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4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Wingdings 2" pitchFamily="18" charset="2"/>
        <a:buChar char="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Wingdings 2" pitchFamily="18" charset="2"/>
        <a:buChar char="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64704" y="251521"/>
            <a:ext cx="5472608" cy="1008111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ja-JP" altLang="en-US" dirty="0" smtClean="0">
                <a:solidFill>
                  <a:schemeClr val="accent4">
                    <a:lumMod val="75000"/>
                  </a:schemeClr>
                </a:solidFill>
              </a:rPr>
              <a:t>がん患者サロンへ</a:t>
            </a:r>
            <a:r>
              <a:rPr lang="en-US" altLang="ja-JP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ja-JP" altLang="en-US" dirty="0" smtClean="0">
                <a:solidFill>
                  <a:schemeClr val="accent4">
                    <a:lumMod val="75000"/>
                  </a:schemeClr>
                </a:solidFill>
              </a:rPr>
              <a:t>ようこそ</a:t>
            </a:r>
            <a:endParaRPr kumimoji="1" lang="ja-JP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330575" y="6825993"/>
            <a:ext cx="2943505" cy="876533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ja-JP" altLang="en-US" sz="3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連絡先</a:t>
            </a:r>
            <a:r>
              <a:rPr lang="ja-JP" altLang="en-US" sz="3700" dirty="0" smtClean="0">
                <a:latin typeface="HG丸ｺﾞｼｯｸM-PRO" pitchFamily="50" charset="-128"/>
                <a:ea typeface="HG丸ｺﾞｼｯｸM-PRO" pitchFamily="50" charset="-128"/>
              </a:rPr>
              <a:t>：</a:t>
            </a:r>
            <a:r>
              <a:rPr lang="ja-JP" altLang="en-US" sz="3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香川大学医学部附属病院　</a:t>
            </a:r>
            <a:endParaRPr lang="en-US" altLang="ja-JP" sz="3700" dirty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3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           がん相談支援センター　　　　　　　</a:t>
            </a:r>
            <a:endParaRPr lang="en-US" altLang="ja-JP" sz="3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pPr algn="l"/>
            <a:r>
              <a:rPr lang="ja-JP" altLang="en-US" sz="3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      ℡：</a:t>
            </a:r>
            <a:r>
              <a:rPr lang="en-US" altLang="ja-JP" sz="37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087-891-2473</a:t>
            </a:r>
            <a:endParaRPr lang="ja-JP" altLang="en-US" sz="37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737358" y="1393462"/>
            <a:ext cx="662469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>  </a:t>
            </a:r>
            <a:r>
              <a:rPr lang="ja-JP" altLang="en-US" sz="1400" dirty="0" smtClean="0">
                <a:latin typeface="HG丸ｺﾞｼｯｸM-PRO" pitchFamily="50" charset="-128"/>
                <a:ea typeface="HG丸ｺﾞｼｯｸM-PRO" pitchFamily="50" charset="-128"/>
              </a:rPr>
              <a:t>がん患者サロンとは、患者さん同士の語らいの場です。</a:t>
            </a:r>
            <a:r>
              <a:rPr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</a:br>
            <a:r>
              <a:rPr lang="en-US" altLang="ja-JP" sz="1400" dirty="0" smtClean="0">
                <a:latin typeface="HG丸ｺﾞｼｯｸM-PRO" pitchFamily="50" charset="-128"/>
                <a:ea typeface="HG丸ｺﾞｼｯｸM-PRO" pitchFamily="50" charset="-128"/>
              </a:rPr>
              <a:t>  </a:t>
            </a:r>
            <a:r>
              <a:rPr lang="ja-JP" altLang="en-US" sz="1400" dirty="0" smtClean="0">
                <a:latin typeface="HG丸ｺﾞｼｯｸM-PRO" pitchFamily="50" charset="-128"/>
                <a:ea typeface="HG丸ｺﾞｼｯｸM-PRO" pitchFamily="50" charset="-128"/>
              </a:rPr>
              <a:t>がん患者さんとそのご家族の方なら、どなたでも参加できます。</a:t>
            </a:r>
            <a:endParaRPr lang="en-US" altLang="ja-JP" sz="14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400" dirty="0" smtClean="0">
                <a:latin typeface="HG丸ｺﾞｼｯｸM-PRO" pitchFamily="50" charset="-128"/>
                <a:ea typeface="HG丸ｺﾞｼｯｸM-PRO" pitchFamily="50" charset="-128"/>
              </a:rPr>
              <a:t>  他院に通院中の方もお気軽にご参加ください。</a:t>
            </a:r>
            <a:endParaRPr lang="en-US" altLang="ja-JP" sz="14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>         </a:t>
            </a:r>
            <a:r>
              <a:rPr lang="en-US" altLang="ja-JP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en-US" altLang="ja-JP" dirty="0" smtClean="0">
                <a:solidFill>
                  <a:srgbClr val="002060"/>
                </a:solidFill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日時：</a:t>
            </a:r>
            <a:r>
              <a:rPr lang="ja-JP" altLang="en-US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平成</a:t>
            </a:r>
            <a:r>
              <a:rPr lang="en-US" altLang="ja-JP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31</a:t>
            </a:r>
            <a:r>
              <a:rPr lang="ja-JP" altLang="en-US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年</a:t>
            </a:r>
            <a:r>
              <a:rPr lang="en-US" altLang="ja-JP" sz="1600" b="1" dirty="0">
                <a:latin typeface="HG丸ｺﾞｼｯｸM-PRO" pitchFamily="50" charset="-128"/>
                <a:ea typeface="HG丸ｺﾞｼｯｸM-PRO" pitchFamily="50" charset="-128"/>
              </a:rPr>
              <a:t>1</a:t>
            </a:r>
            <a:r>
              <a:rPr lang="ja-JP" altLang="en-US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月</a:t>
            </a:r>
            <a:r>
              <a:rPr lang="en-US" altLang="ja-JP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17</a:t>
            </a:r>
            <a:r>
              <a:rPr lang="ja-JP" altLang="en-US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日（木）</a:t>
            </a:r>
            <a:r>
              <a:rPr lang="en-US" altLang="ja-JP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14:00</a:t>
            </a:r>
            <a:r>
              <a:rPr lang="ja-JP" altLang="en-US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～</a:t>
            </a:r>
            <a:r>
              <a:rPr lang="en-US" altLang="ja-JP" sz="14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16:00</a:t>
            </a:r>
            <a:r>
              <a:rPr lang="en-US" altLang="ja-JP" sz="1600" b="1" dirty="0" smtClean="0">
                <a:latin typeface="HG丸ｺﾞｼｯｸM-PRO" pitchFamily="50" charset="-128"/>
                <a:ea typeface="HG丸ｺﾞｼｯｸM-PRO" pitchFamily="50" charset="-128"/>
              </a:rPr>
              <a:t>     </a:t>
            </a:r>
            <a:r>
              <a:rPr lang="ja-JP" altLang="en-US" sz="1600" b="1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      　　　　　　　　　　　　　　　　　</a:t>
            </a:r>
            <a:r>
              <a:rPr lang="en-US" altLang="ja-JP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</a:br>
            <a:r>
              <a:rPr lang="en-US" altLang="ja-JP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600" dirty="0">
                <a:latin typeface="HG丸ｺﾞｼｯｸM-PRO" pitchFamily="50" charset="-128"/>
                <a:ea typeface="HG丸ｺﾞｼｯｸM-PRO" pitchFamily="50" charset="-128"/>
              </a:rPr>
              <a:t>場所：香川</a:t>
            </a: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大学医学部附属病院</a:t>
            </a:r>
            <a:endParaRPr lang="en-US" altLang="ja-JP" sz="1600" dirty="0" smtClean="0">
              <a:solidFill>
                <a:schemeClr val="tx1"/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　　 　　</a:t>
            </a:r>
            <a:r>
              <a:rPr lang="ja-JP" altLang="en-US" sz="1600" dirty="0" smtClean="0">
                <a:latin typeface="HG丸ｺﾞｼｯｸM-PRO" pitchFamily="50" charset="-128"/>
                <a:ea typeface="HG丸ｺﾞｼｯｸM-PRO" pitchFamily="50" charset="-128"/>
              </a:rPr>
              <a:t>西病棟</a:t>
            </a:r>
            <a:r>
              <a:rPr lang="en-US" altLang="ja-JP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1</a:t>
            </a: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階　カンファレンスルーム </a:t>
            </a:r>
            <a:r>
              <a:rPr lang="en-US" altLang="ja-JP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(</a:t>
            </a:r>
            <a:r>
              <a:rPr lang="ja-JP" altLang="en-US" sz="1600" dirty="0" smtClean="0">
                <a:solidFill>
                  <a:schemeClr val="tx1"/>
                </a:solidFill>
                <a:latin typeface="HG丸ｺﾞｼｯｸM-PRO" pitchFamily="50" charset="-128"/>
                <a:ea typeface="HG丸ｺﾞｼｯｸM-PRO" pitchFamily="50" charset="-128"/>
              </a:rPr>
              <a:t>下に案内図</a:t>
            </a:r>
            <a:r>
              <a:rPr lang="en-US" altLang="ja-JP" sz="1600" dirty="0" smtClean="0">
                <a:latin typeface="HG丸ｺﾞｼｯｸM-PRO" pitchFamily="50" charset="-128"/>
                <a:ea typeface="HG丸ｺﾞｼｯｸM-PRO" pitchFamily="50" charset="-128"/>
              </a:rPr>
              <a:t>)</a:t>
            </a:r>
          </a:p>
          <a:p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402788" y="3579798"/>
            <a:ext cx="59785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第</a:t>
            </a:r>
            <a:r>
              <a:rPr lang="en-US" altLang="ja-JP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Ⅰ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部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ミニ講演会（</a:t>
            </a:r>
            <a:r>
              <a:rPr lang="en-US" altLang="ja-JP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14:00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～　）</a:t>
            </a:r>
            <a:endParaRPr lang="en-US" altLang="ja-JP" sz="1600" b="1" dirty="0" smtClean="0">
              <a:solidFill>
                <a:schemeClr val="accent2">
                  <a:lumMod val="50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b="1" dirty="0" smtClean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b="1" dirty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b="1" dirty="0" smtClean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ja-JP" altLang="en-US" sz="1600" b="1" dirty="0" smtClean="0">
                <a:latin typeface="HG丸ｺﾞｼｯｸM-PRO" pitchFamily="50" charset="-128"/>
                <a:ea typeface="HG丸ｺﾞｼｯｸM-PRO" pitchFamily="50" charset="-128"/>
              </a:rPr>
              <a:t> 講演：</a:t>
            </a:r>
            <a:r>
              <a:rPr lang="en-US" altLang="ja-JP" sz="1600" b="1" dirty="0" smtClean="0">
                <a:solidFill>
                  <a:schemeClr val="accent5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『</a:t>
            </a:r>
            <a:r>
              <a:rPr lang="ja-JP" altLang="en-US" sz="1600" b="1" dirty="0" smtClean="0">
                <a:solidFill>
                  <a:schemeClr val="accent5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治療中も自分らしくいるために</a:t>
            </a:r>
            <a:r>
              <a:rPr lang="en-US" altLang="ja-JP" sz="1600" b="1" dirty="0" smtClean="0">
                <a:solidFill>
                  <a:schemeClr val="accent5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』</a:t>
            </a:r>
          </a:p>
          <a:p>
            <a:r>
              <a:rPr lang="ja-JP" altLang="en-US" sz="1600" b="1" dirty="0">
                <a:solidFill>
                  <a:schemeClr val="accent5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600" b="1" dirty="0" smtClean="0">
                <a:solidFill>
                  <a:schemeClr val="accent5">
                    <a:lumMod val="75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　　　　　～ウィッグ選び・メイク・ヘアケアについて～</a:t>
            </a:r>
            <a:endParaRPr lang="en-US" altLang="ja-JP" sz="1600" b="1" dirty="0" smtClean="0">
              <a:solidFill>
                <a:schemeClr val="accent5">
                  <a:lumMod val="75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626799" y="4587850"/>
            <a:ext cx="50709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 smtClean="0">
                <a:latin typeface="HG丸ｺﾞｼｯｸM-PRO" pitchFamily="50" charset="-128"/>
                <a:ea typeface="HG丸ｺﾞｼｯｸM-PRO" pitchFamily="50" charset="-128"/>
              </a:rPr>
              <a:t>　講師：</a:t>
            </a:r>
            <a:r>
              <a:rPr lang="en-US" altLang="ja-JP" sz="1600" b="1" dirty="0" smtClean="0">
                <a:latin typeface="HG丸ｺﾞｼｯｸM-PRO" pitchFamily="50" charset="-128"/>
                <a:ea typeface="HG丸ｺﾞｼｯｸM-PRO" pitchFamily="50" charset="-128"/>
              </a:rPr>
              <a:t>NPO</a:t>
            </a:r>
            <a:r>
              <a:rPr lang="ja-JP" altLang="en-US" sz="1600" b="1" dirty="0" smtClean="0">
                <a:latin typeface="HG丸ｺﾞｼｯｸM-PRO" pitchFamily="50" charset="-128"/>
                <a:ea typeface="HG丸ｺﾞｼｯｸM-PRO" pitchFamily="50" charset="-128"/>
              </a:rPr>
              <a:t>法人日本ヘアエピテーゼ協会</a:t>
            </a:r>
            <a:r>
              <a:rPr lang="ja-JP" altLang="en-US" sz="1600" b="1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endParaRPr lang="en-US" altLang="ja-JP" sz="1600" b="1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en-US" altLang="ja-JP" sz="1600" b="1" dirty="0">
                <a:latin typeface="HG丸ｺﾞｼｯｸM-PRO" pitchFamily="50" charset="-128"/>
                <a:ea typeface="HG丸ｺﾞｼｯｸM-PRO" pitchFamily="50" charset="-128"/>
              </a:rPr>
              <a:t> </a:t>
            </a:r>
            <a:r>
              <a:rPr lang="en-US" altLang="ja-JP" sz="1600" b="1" dirty="0" smtClean="0">
                <a:latin typeface="HG丸ｺﾞｼｯｸM-PRO" pitchFamily="50" charset="-128"/>
                <a:ea typeface="HG丸ｺﾞｼｯｸM-PRO" pitchFamily="50" charset="-128"/>
              </a:rPr>
              <a:t>        </a:t>
            </a:r>
            <a:r>
              <a:rPr lang="ja-JP" altLang="en-US" sz="1600" b="1" dirty="0">
                <a:latin typeface="HG丸ｺﾞｼｯｸM-PRO" pitchFamily="50" charset="-128"/>
                <a:ea typeface="HG丸ｺﾞｼｯｸM-PRO" pitchFamily="50" charset="-128"/>
              </a:rPr>
              <a:t>　</a:t>
            </a:r>
            <a:r>
              <a:rPr lang="ja-JP" altLang="en-US" sz="1600" b="1" dirty="0" smtClean="0">
                <a:latin typeface="HG丸ｺﾞｼｯｸM-PRO" pitchFamily="50" charset="-128"/>
                <a:ea typeface="HG丸ｺﾞｼｯｸM-PRO" pitchFamily="50" charset="-128"/>
              </a:rPr>
              <a:t>　再現美容師　安部　香緒里　先生</a:t>
            </a:r>
            <a:endParaRPr lang="ja-JP" altLang="en-US" sz="1600" dirty="0"/>
          </a:p>
        </p:txBody>
      </p:sp>
      <p:sp>
        <p:nvSpPr>
          <p:cNvPr id="10" name="正方形/長方形 9"/>
          <p:cNvSpPr/>
          <p:nvPr/>
        </p:nvSpPr>
        <p:spPr>
          <a:xfrm>
            <a:off x="419809" y="5925222"/>
            <a:ext cx="56346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第</a:t>
            </a:r>
            <a:r>
              <a:rPr lang="en-US" altLang="ja-JP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Ⅱ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部　</a:t>
            </a:r>
            <a:r>
              <a:rPr lang="ja-JP" altLang="en-US" sz="1600" b="1" dirty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話し合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いの時間（</a:t>
            </a:r>
            <a:r>
              <a:rPr lang="en-US" altLang="ja-JP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15:00</a:t>
            </a:r>
            <a:r>
              <a:rPr lang="ja-JP" altLang="en-US" sz="1600" b="1" dirty="0" smtClean="0">
                <a:solidFill>
                  <a:schemeClr val="accent2">
                    <a:lumMod val="50000"/>
                  </a:schemeClr>
                </a:solidFill>
                <a:latin typeface="HG丸ｺﾞｼｯｸM-PRO" pitchFamily="50" charset="-128"/>
                <a:ea typeface="HG丸ｺﾞｼｯｸM-PRO" pitchFamily="50" charset="-128"/>
              </a:rPr>
              <a:t>頃～　）</a:t>
            </a:r>
            <a:endParaRPr lang="en-US" altLang="ja-JP" sz="1600" b="1" dirty="0" smtClean="0">
              <a:solidFill>
                <a:schemeClr val="accent2">
                  <a:lumMod val="50000"/>
                </a:schemeClr>
              </a:solidFill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b="1" dirty="0" smtClean="0">
                <a:latin typeface="HG丸ｺﾞｼｯｸM-PRO" pitchFamily="50" charset="-128"/>
                <a:ea typeface="HG丸ｺﾞｼｯｸM-PRO" pitchFamily="50" charset="-128"/>
              </a:rPr>
              <a:t>　 </a:t>
            </a:r>
            <a:r>
              <a:rPr lang="ja-JP" altLang="en-US" sz="1500" dirty="0" smtClean="0">
                <a:latin typeface="HG丸ｺﾞｼｯｸM-PRO" pitchFamily="50" charset="-128"/>
                <a:ea typeface="HG丸ｺﾞｼｯｸM-PRO" pitchFamily="50" charset="-128"/>
              </a:rPr>
              <a:t>患者さん同士・ご家族の語らいの時間です。</a:t>
            </a:r>
          </a:p>
          <a:p>
            <a:r>
              <a:rPr lang="ja-JP" altLang="en-US" sz="1500" dirty="0" smtClean="0">
                <a:latin typeface="HG丸ｺﾞｼｯｸM-PRO" pitchFamily="50" charset="-128"/>
                <a:ea typeface="HG丸ｺﾞｼｯｸM-PRO" pitchFamily="50" charset="-128"/>
              </a:rPr>
              <a:t>　 どうぞお気軽にご参加ください。 途中退出可能です。</a:t>
            </a:r>
            <a:endParaRPr lang="en-US" altLang="ja-JP" sz="15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500" dirty="0" smtClean="0">
                <a:latin typeface="HG丸ｺﾞｼｯｸM-PRO" pitchFamily="50" charset="-128"/>
                <a:ea typeface="HG丸ｺﾞｼｯｸM-PRO" pitchFamily="50" charset="-128"/>
              </a:rPr>
              <a:t>　 </a:t>
            </a:r>
            <a:endParaRPr lang="ja-JP" altLang="en-US" sz="15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330576" y="7557427"/>
            <a:ext cx="2906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 smtClean="0">
                <a:latin typeface="HG丸ｺﾞｼｯｸM-PRO" pitchFamily="50" charset="-128"/>
                <a:ea typeface="HG丸ｺﾞｼｯｸM-PRO" pitchFamily="50" charset="-128"/>
              </a:rPr>
              <a:t>お車でお越しの際には、病院駐車場をご利用ください。</a:t>
            </a:r>
            <a:endParaRPr lang="en-US" altLang="ja-JP" sz="1200" dirty="0" smtClean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1200" dirty="0" smtClean="0">
                <a:latin typeface="HG丸ｺﾞｼｯｸM-PRO" pitchFamily="50" charset="-128"/>
                <a:ea typeface="HG丸ｺﾞｼｯｸM-PRO" pitchFamily="50" charset="-128"/>
              </a:rPr>
              <a:t>駐車券をお持ちいただければ、駐車料金が無料になります</a:t>
            </a:r>
            <a:r>
              <a:rPr lang="ja-JP" altLang="en-US" sz="1200" dirty="0" smtClean="0">
                <a:solidFill>
                  <a:srgbClr val="FF9900"/>
                </a:solidFill>
                <a:latin typeface="HG丸ｺﾞｼｯｸM-PRO" pitchFamily="50" charset="-128"/>
                <a:ea typeface="HG丸ｺﾞｼｯｸM-PRO" pitchFamily="50" charset="-128"/>
              </a:rPr>
              <a:t>。</a:t>
            </a:r>
            <a:endParaRPr lang="en-US" altLang="ja-JP" sz="1200" dirty="0" smtClean="0">
              <a:solidFill>
                <a:srgbClr val="FF99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pic>
        <p:nvPicPr>
          <p:cNvPr id="13" name="Picture 2" descr="C:\Users\地域連携\Desktop\catchyok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0968" y="8356076"/>
            <a:ext cx="3527425" cy="57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5" y="6845641"/>
            <a:ext cx="2610293" cy="211835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  <a:alpha val="48000"/>
              </a:schemeClr>
            </a:solidFill>
          </a:ln>
          <a:effectLst/>
        </p:spPr>
      </p:pic>
      <p:sp>
        <p:nvSpPr>
          <p:cNvPr id="9" name="正方形/長方形 8"/>
          <p:cNvSpPr/>
          <p:nvPr/>
        </p:nvSpPr>
        <p:spPr>
          <a:xfrm>
            <a:off x="908720" y="8820472"/>
            <a:ext cx="144016" cy="1435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8513">
            <a:off x="4029338" y="5176707"/>
            <a:ext cx="780678" cy="780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1" t="16707" r="1732" b="6024"/>
          <a:stretch/>
        </p:blipFill>
        <p:spPr>
          <a:xfrm rot="20312169">
            <a:off x="5200149" y="4816059"/>
            <a:ext cx="1073931" cy="993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81">
            <a:off x="886346" y="5145458"/>
            <a:ext cx="754421" cy="7544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2" t="25478" r="7427" b="10262"/>
          <a:stretch/>
        </p:blipFill>
        <p:spPr>
          <a:xfrm rot="578129">
            <a:off x="2102395" y="5211825"/>
            <a:ext cx="678533" cy="640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0" r="32360" b="33200"/>
          <a:stretch/>
        </p:blipFill>
        <p:spPr>
          <a:xfrm>
            <a:off x="2904355" y="5162637"/>
            <a:ext cx="813655" cy="80882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4" r="22016" b="8163"/>
          <a:stretch/>
        </p:blipFill>
        <p:spPr>
          <a:xfrm>
            <a:off x="-1760" y="398916"/>
            <a:ext cx="1183318" cy="1802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59</Words>
  <Application>Microsoft Office PowerPoint</Application>
  <PresentationFormat>画面に合わせる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HG丸ｺﾞｼｯｸM-PRO</vt:lpstr>
      <vt:lpstr>ＭＳ Ｐゴシック</vt:lpstr>
      <vt:lpstr>Calibri</vt:lpstr>
      <vt:lpstr>Calibri Light</vt:lpstr>
      <vt:lpstr>Wingdings 2</vt:lpstr>
      <vt:lpstr>HDOfficeLightV0</vt:lpstr>
      <vt:lpstr>1_HDOfficeLightV0</vt:lpstr>
      <vt:lpstr>2_HDOfficeLightV0</vt:lpstr>
      <vt:lpstr>3_HDOfficeLightV0</vt:lpstr>
      <vt:lpstr>がん患者サロンへ ようこそ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がん患者サロンへ 　　　ようこそ</dc:title>
  <dc:creator>user1</dc:creator>
  <cp:lastModifiedBy>user</cp:lastModifiedBy>
  <cp:revision>100</cp:revision>
  <cp:lastPrinted>2018-12-06T01:39:39Z</cp:lastPrinted>
  <dcterms:created xsi:type="dcterms:W3CDTF">2017-02-15T06:41:33Z</dcterms:created>
  <dcterms:modified xsi:type="dcterms:W3CDTF">2018-12-06T01:39:53Z</dcterms:modified>
</cp:coreProperties>
</file>