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7559675" cy="104044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　里美" initials="佐藤　里美" lastIdx="3" clrIdx="0">
    <p:extLst>
      <p:ext uri="{19B8F6BF-5375-455C-9EA6-DF929625EA0E}">
        <p15:presenceInfo xmlns:p15="http://schemas.microsoft.com/office/powerpoint/2012/main" userId="S::46828701@kagawa-u.ac.jp::c3d20a87-8bed-4866-9cd1-5d2a477b1e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DFE9"/>
    <a:srgbClr val="941C8E"/>
    <a:srgbClr val="882888"/>
    <a:srgbClr val="FFCCFF"/>
    <a:srgbClr val="C38FBF"/>
    <a:srgbClr val="C86EE4"/>
    <a:srgbClr val="C079EB"/>
    <a:srgbClr val="BE53DF"/>
    <a:srgbClr val="DA9DED"/>
    <a:srgbClr val="E96E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46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2770"/>
            <a:ext cx="6425724" cy="3622299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64758"/>
            <a:ext cx="5669756" cy="2512006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766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74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3942"/>
            <a:ext cx="1630055" cy="88173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3942"/>
            <a:ext cx="4795669" cy="88173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78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1605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593896"/>
            <a:ext cx="6520220" cy="4327972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62813"/>
            <a:ext cx="6520220" cy="227597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139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69710"/>
            <a:ext cx="3212862" cy="6601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69710"/>
            <a:ext cx="3212862" cy="66015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80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3944"/>
            <a:ext cx="6520220" cy="201105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0542"/>
            <a:ext cx="3198096" cy="124998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00523"/>
            <a:ext cx="3198096" cy="55899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0542"/>
            <a:ext cx="3213847" cy="124998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00523"/>
            <a:ext cx="3213847" cy="55899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755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1391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46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3632"/>
            <a:ext cx="2438192" cy="242771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498054"/>
            <a:ext cx="3827085" cy="7393921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21343"/>
            <a:ext cx="2438192" cy="5782673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23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3632"/>
            <a:ext cx="2438192" cy="2427711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498054"/>
            <a:ext cx="3827085" cy="7393921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21343"/>
            <a:ext cx="2438192" cy="5782673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96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3944"/>
            <a:ext cx="6520220" cy="20110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69710"/>
            <a:ext cx="6520220" cy="6601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43409"/>
            <a:ext cx="1700927" cy="553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671D9-175C-402F-AF31-6C2F05BF0CAF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43409"/>
            <a:ext cx="2551390" cy="553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43409"/>
            <a:ext cx="1700927" cy="553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C197F-9CC9-41CC-A86A-A3F2ABD23B9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14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吹き出し: 角を丸めた四角形 20">
            <a:extLst>
              <a:ext uri="{FF2B5EF4-FFF2-40B4-BE49-F238E27FC236}">
                <a16:creationId xmlns:a16="http://schemas.microsoft.com/office/drawing/2014/main" id="{D035C3DE-F89B-489B-8C5C-ABAE050D10C7}"/>
              </a:ext>
            </a:extLst>
          </p:cNvPr>
          <p:cNvSpPr/>
          <p:nvPr/>
        </p:nvSpPr>
        <p:spPr>
          <a:xfrm>
            <a:off x="442940" y="6460177"/>
            <a:ext cx="6671895" cy="2967251"/>
          </a:xfrm>
          <a:prstGeom prst="wedgeRoundRectCallout">
            <a:avLst>
              <a:gd name="adj1" fmla="val 3529"/>
              <a:gd name="adj2" fmla="val 59169"/>
              <a:gd name="adj3" fmla="val 16667"/>
            </a:avLst>
          </a:prstGeom>
          <a:solidFill>
            <a:srgbClr val="EBDFE9"/>
          </a:solidFill>
          <a:ln w="38100">
            <a:solidFill>
              <a:srgbClr val="941C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592FA9FC-AE55-4F71-854E-8B27620777F5}"/>
              </a:ext>
            </a:extLst>
          </p:cNvPr>
          <p:cNvSpPr/>
          <p:nvPr/>
        </p:nvSpPr>
        <p:spPr>
          <a:xfrm>
            <a:off x="442940" y="4046185"/>
            <a:ext cx="6636357" cy="1533416"/>
          </a:xfrm>
          <a:prstGeom prst="roundRect">
            <a:avLst/>
          </a:prstGeom>
          <a:solidFill>
            <a:srgbClr val="EBDFE9"/>
          </a:solidFill>
          <a:ln w="38100">
            <a:solidFill>
              <a:srgbClr val="941C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吹き出し: 円形 16">
            <a:extLst>
              <a:ext uri="{FF2B5EF4-FFF2-40B4-BE49-F238E27FC236}">
                <a16:creationId xmlns:a16="http://schemas.microsoft.com/office/drawing/2014/main" id="{3B0336E6-8280-407F-99AB-3BD9F10D9F94}"/>
              </a:ext>
            </a:extLst>
          </p:cNvPr>
          <p:cNvSpPr/>
          <p:nvPr/>
        </p:nvSpPr>
        <p:spPr>
          <a:xfrm>
            <a:off x="6203454" y="357487"/>
            <a:ext cx="954134" cy="960541"/>
          </a:xfrm>
          <a:prstGeom prst="wedgeEllipseCallout">
            <a:avLst>
              <a:gd name="adj1" fmla="val -59479"/>
              <a:gd name="adj2" fmla="val 29791"/>
            </a:avLst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9F1F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47DFEBB6-A2AB-4A1A-A594-2997EB025854}"/>
              </a:ext>
            </a:extLst>
          </p:cNvPr>
          <p:cNvSpPr txBox="1">
            <a:spLocks/>
          </p:cNvSpPr>
          <p:nvPr/>
        </p:nvSpPr>
        <p:spPr>
          <a:xfrm>
            <a:off x="0" y="329887"/>
            <a:ext cx="5323667" cy="1944621"/>
          </a:xfrm>
          <a:prstGeom prst="rect">
            <a:avLst/>
          </a:prstGeom>
          <a:noFill/>
          <a:ln>
            <a:noFill/>
          </a:ln>
        </p:spPr>
        <p:txBody>
          <a:bodyPr vert="horz" lIns="100796" tIns="50398" rIns="100796" bIns="50398" rtlCol="0" anchor="ctr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6000" b="1" dirty="0">
                <a:ln/>
                <a:solidFill>
                  <a:srgbClr val="A9079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患者サロン　</a:t>
            </a:r>
            <a:endParaRPr lang="en-US" altLang="ja-JP" sz="6000" b="1" dirty="0">
              <a:ln/>
              <a:solidFill>
                <a:srgbClr val="A9079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6000" b="1" dirty="0">
                <a:ln/>
                <a:solidFill>
                  <a:srgbClr val="A9079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「おいでまい」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837DEF4-B17F-4EBB-B368-4D7C93FAFC99}"/>
              </a:ext>
            </a:extLst>
          </p:cNvPr>
          <p:cNvSpPr/>
          <p:nvPr/>
        </p:nvSpPr>
        <p:spPr>
          <a:xfrm>
            <a:off x="442940" y="5641776"/>
            <a:ext cx="700117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007943"/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がんのピア・サポーター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とは、がんを経験した人やそのご家族が、同じ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ようにがんと向き合っている人やそのご家族を支える人のこと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言います。</a:t>
            </a:r>
            <a:endParaRPr kumimoji="1"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endParaRPr kumimoji="1" lang="en-US" altLang="ja-JP" sz="2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日時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：令和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日（木）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14: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15:</a:t>
            </a:r>
            <a:r>
              <a:rPr kumimoji="1" lang="ja-JP" altLang="en-US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br>
              <a:rPr kumimoji="1" lang="en-US" altLang="ja-JP" sz="2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場所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：香川大学医学部附属病院　正面玄関前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調剤薬局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階（福利厚生施設棟）会議室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（当日は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階の入口に案内係がおります。）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参加方法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：事前予約制（定員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:15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名）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締め切り：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日（水）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申し込み先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：がん相談支援センター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　電話　</a:t>
            </a:r>
            <a:r>
              <a:rPr kumimoji="1"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087-891-2473</a:t>
            </a:r>
          </a:p>
          <a:p>
            <a:pPr defTabSz="1007943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 　　窓口での申し込みも受け付けています。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C5A2487-F32C-472B-828C-62E96AB77465}"/>
              </a:ext>
            </a:extLst>
          </p:cNvPr>
          <p:cNvSpPr txBox="1"/>
          <p:nvPr/>
        </p:nvSpPr>
        <p:spPr>
          <a:xfrm>
            <a:off x="303637" y="2286774"/>
            <a:ext cx="7050910" cy="2098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患者サロン「おいでまい」は、がん患者さんとそのご家族が、話すこと聴くことを通して交流できる</a:t>
            </a:r>
            <a:r>
              <a:rPr lang="ja-JP" altLang="en-US" sz="2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「場」</a:t>
            </a:r>
            <a:r>
              <a:rPr lang="ja-JP" altLang="en-US" sz="2600" dirty="0">
                <a:latin typeface="Meiryo UI" panose="020B0604030504040204" pitchFamily="50" charset="-128"/>
                <a:ea typeface="Meiryo UI" panose="020B0604030504040204" pitchFamily="50" charset="-128"/>
              </a:rPr>
              <a:t>です。他院に通院されている方もご参加いただけます。お気軽にお越しください。</a:t>
            </a:r>
            <a:endParaRPr lang="en-US" altLang="ja-JP" sz="2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9F5908B-A656-4DD8-83A1-0E51BAA05B9B}"/>
              </a:ext>
            </a:extLst>
          </p:cNvPr>
          <p:cNvSpPr/>
          <p:nvPr/>
        </p:nvSpPr>
        <p:spPr>
          <a:xfrm>
            <a:off x="444837" y="4058450"/>
            <a:ext cx="6669998" cy="150810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defTabSz="1007943"/>
            <a:r>
              <a:rPr kumimoji="1" lang="ja-JP" altLang="en-US" sz="4400" b="1" dirty="0">
                <a:solidFill>
                  <a:srgbClr val="A9079D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4800" b="1" dirty="0">
                <a:solidFill>
                  <a:srgbClr val="A9079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がんのピア・サポーター</a:t>
            </a:r>
            <a:r>
              <a:rPr kumimoji="1" lang="ja-JP" altLang="en-US" sz="4400" b="1" dirty="0">
                <a:solidFill>
                  <a:srgbClr val="A9079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kumimoji="1" lang="en-US" altLang="ja-JP" sz="4400" b="1" dirty="0">
              <a:solidFill>
                <a:srgbClr val="A9079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 defTabSz="1007943"/>
            <a:r>
              <a:rPr kumimoji="1" lang="ja-JP" altLang="en-US" sz="4400" b="1" dirty="0">
                <a:solidFill>
                  <a:srgbClr val="A9079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　 おしゃべりしませんか。</a:t>
            </a:r>
            <a:endParaRPr kumimoji="1" lang="en-US" altLang="ja-JP" sz="4400" b="1" dirty="0">
              <a:solidFill>
                <a:srgbClr val="A9079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D93E0A-C083-4379-99B0-3BBE55059FF9}"/>
              </a:ext>
            </a:extLst>
          </p:cNvPr>
          <p:cNvSpPr/>
          <p:nvPr/>
        </p:nvSpPr>
        <p:spPr>
          <a:xfrm>
            <a:off x="205129" y="97329"/>
            <a:ext cx="7132924" cy="10209817"/>
          </a:xfrm>
          <a:prstGeom prst="rect">
            <a:avLst/>
          </a:prstGeom>
          <a:noFill/>
          <a:ln w="130175">
            <a:solidFill>
              <a:srgbClr val="941C8E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0D6B3C76-C5B6-415C-A878-09DAFC9BAFA2}"/>
              </a:ext>
            </a:extLst>
          </p:cNvPr>
          <p:cNvSpPr txBox="1"/>
          <p:nvPr/>
        </p:nvSpPr>
        <p:spPr>
          <a:xfrm>
            <a:off x="6069334" y="498733"/>
            <a:ext cx="12223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1800" b="1" i="0" u="none" strike="noStrike" kern="1200" cap="none" spc="0" normalizeH="0" baseline="0" noProof="0" dirty="0">
                <a:ln/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en-US" sz="2000" b="1" i="0" u="none" strike="noStrike" kern="1200" cap="none" spc="0" normalizeH="0" baseline="0" noProof="0" dirty="0">
                <a:ln/>
                <a:solidFill>
                  <a:srgbClr val="9F1F84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参加費</a:t>
            </a:r>
            <a:endParaRPr kumimoji="0" lang="en-US" altLang="ja-JP" sz="2000" b="1" i="0" u="none" strike="noStrike" kern="1200" cap="none" spc="0" normalizeH="0" baseline="0" noProof="0" dirty="0">
              <a:ln/>
              <a:solidFill>
                <a:srgbClr val="9F1F84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r>
              <a:rPr kumimoji="0" lang="ja-JP" altLang="en-US" sz="2000" b="1" i="0" u="none" strike="noStrike" kern="1200" cap="none" spc="0" normalizeH="0" baseline="0" noProof="0" dirty="0">
                <a:ln/>
                <a:solidFill>
                  <a:srgbClr val="9F1F84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無料</a:t>
            </a:r>
            <a:endParaRPr lang="ja-JP" altLang="en-US" sz="2000" dirty="0">
              <a:solidFill>
                <a:srgbClr val="9F1F84"/>
              </a:solidFill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E39866-F985-4FD3-AF0B-1D5FF8EEFDE4}"/>
              </a:ext>
            </a:extLst>
          </p:cNvPr>
          <p:cNvSpPr txBox="1"/>
          <p:nvPr/>
        </p:nvSpPr>
        <p:spPr>
          <a:xfrm>
            <a:off x="3028208" y="9665661"/>
            <a:ext cx="43263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香川大学医学部附属病院</a:t>
            </a:r>
            <a:b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がん相談支援センター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22729384-C514-4CE6-8767-9392F4431EC0}"/>
              </a:ext>
            </a:extLst>
          </p:cNvPr>
          <p:cNvSpPr/>
          <p:nvPr/>
        </p:nvSpPr>
        <p:spPr>
          <a:xfrm>
            <a:off x="4773881" y="9715005"/>
            <a:ext cx="2414483" cy="484982"/>
          </a:xfrm>
          <a:prstGeom prst="roundRect">
            <a:avLst>
              <a:gd name="adj" fmla="val 28725"/>
            </a:avLst>
          </a:prstGeom>
          <a:noFill/>
          <a:ln w="19050">
            <a:solidFill>
              <a:srgbClr val="941C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1C76601-52AC-4593-95A6-68EB155D5A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926" y="9131014"/>
            <a:ext cx="1338603" cy="111481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7369CB8-EE08-434B-8625-53A74AAA6F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7824" y="301730"/>
            <a:ext cx="2631473" cy="203259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38D37FA-F24E-416D-A49F-996CEBC919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2854" y="9787204"/>
            <a:ext cx="410813" cy="360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91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1584</TotalTime>
  <Words>288</Words>
  <Application>Microsoft Office PowerPoint</Application>
  <PresentationFormat>ユーザー設定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則子 横田</dc:creator>
  <cp:lastModifiedBy>佐藤　里美</cp:lastModifiedBy>
  <cp:revision>151</cp:revision>
  <cp:lastPrinted>2026-06-18T02:31:45Z</cp:lastPrinted>
  <dcterms:created xsi:type="dcterms:W3CDTF">2023-05-02T02:05:17Z</dcterms:created>
  <dcterms:modified xsi:type="dcterms:W3CDTF">2026-06-24T08:01:01Z</dcterms:modified>
</cp:coreProperties>
</file>