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60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0FAA"/>
    <a:srgbClr val="D519A4"/>
    <a:srgbClr val="EC26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770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D0622-D04D-449A-BC00-B416D4AFB581}" type="datetimeFigureOut">
              <a:rPr kumimoji="1" lang="ja-JP" altLang="en-US" smtClean="0"/>
              <a:pPr/>
              <a:t>2019/4/5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0AA0E-F955-42F2-9691-F4A628E5DD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D0622-D04D-449A-BC00-B416D4AFB581}" type="datetimeFigureOut">
              <a:rPr kumimoji="1" lang="ja-JP" altLang="en-US" smtClean="0"/>
              <a:pPr/>
              <a:t>2019/4/5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0AA0E-F955-42F2-9691-F4A628E5DD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D0622-D04D-449A-BC00-B416D4AFB581}" type="datetimeFigureOut">
              <a:rPr kumimoji="1" lang="ja-JP" altLang="en-US" smtClean="0"/>
              <a:pPr/>
              <a:t>2019/4/5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0AA0E-F955-42F2-9691-F4A628E5DD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D0622-D04D-449A-BC00-B416D4AFB581}" type="datetimeFigureOut">
              <a:rPr kumimoji="1" lang="ja-JP" altLang="en-US" smtClean="0"/>
              <a:pPr/>
              <a:t>2019/4/5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0AA0E-F955-42F2-9691-F4A628E5DD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D0622-D04D-449A-BC00-B416D4AFB581}" type="datetimeFigureOut">
              <a:rPr kumimoji="1" lang="ja-JP" altLang="en-US" smtClean="0"/>
              <a:pPr/>
              <a:t>2019/4/5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0AA0E-F955-42F2-9691-F4A628E5DD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D0622-D04D-449A-BC00-B416D4AFB581}" type="datetimeFigureOut">
              <a:rPr kumimoji="1" lang="ja-JP" altLang="en-US" smtClean="0"/>
              <a:pPr/>
              <a:t>2019/4/5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0AA0E-F955-42F2-9691-F4A628E5DD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D0622-D04D-449A-BC00-B416D4AFB581}" type="datetimeFigureOut">
              <a:rPr kumimoji="1" lang="ja-JP" altLang="en-US" smtClean="0"/>
              <a:pPr/>
              <a:t>2019/4/5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0AA0E-F955-42F2-9691-F4A628E5DD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D0622-D04D-449A-BC00-B416D4AFB581}" type="datetimeFigureOut">
              <a:rPr kumimoji="1" lang="ja-JP" altLang="en-US" smtClean="0"/>
              <a:pPr/>
              <a:t>2019/4/5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0AA0E-F955-42F2-9691-F4A628E5DD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D0622-D04D-449A-BC00-B416D4AFB581}" type="datetimeFigureOut">
              <a:rPr kumimoji="1" lang="ja-JP" altLang="en-US" smtClean="0"/>
              <a:pPr/>
              <a:t>2019/4/5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0AA0E-F955-42F2-9691-F4A628E5DD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D0622-D04D-449A-BC00-B416D4AFB581}" type="datetimeFigureOut">
              <a:rPr kumimoji="1" lang="ja-JP" altLang="en-US" smtClean="0"/>
              <a:pPr/>
              <a:t>2019/4/5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0AA0E-F955-42F2-9691-F4A628E5DD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D0622-D04D-449A-BC00-B416D4AFB581}" type="datetimeFigureOut">
              <a:rPr kumimoji="1" lang="ja-JP" altLang="en-US" smtClean="0"/>
              <a:pPr/>
              <a:t>2019/4/5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0AA0E-F955-42F2-9691-F4A628E5DD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D0622-D04D-449A-BC00-B416D4AFB581}" type="datetimeFigureOut">
              <a:rPr kumimoji="1" lang="ja-JP" altLang="en-US" smtClean="0"/>
              <a:pPr/>
              <a:t>2019/4/5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0AA0E-F955-42F2-9691-F4A628E5DD7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76672" y="1727684"/>
            <a:ext cx="6034871" cy="2116639"/>
          </a:xfrm>
        </p:spPr>
        <p:txBody>
          <a:bodyPr>
            <a:noAutofit/>
          </a:bodyPr>
          <a:lstStyle/>
          <a:p>
            <a:pPr algn="l"/>
            <a:r>
              <a:rPr lang="ja-JP" altLang="en-US" sz="1800" dirty="0" smtClean="0">
                <a:latin typeface="HG丸ｺﾞｼｯｸM-PRO" pitchFamily="50" charset="-128"/>
                <a:ea typeface="HG丸ｺﾞｼｯｸM-PRO" pitchFamily="50" charset="-128"/>
              </a:rPr>
              <a:t>がん患者サロンとは、患者さん同士の語らいの場です。</a:t>
            </a:r>
            <a:r>
              <a:rPr lang="en-US" altLang="ja-JP" sz="1800" dirty="0" smtClean="0">
                <a:latin typeface="HG丸ｺﾞｼｯｸM-PRO" pitchFamily="50" charset="-128"/>
                <a:ea typeface="HG丸ｺﾞｼｯｸM-PRO" pitchFamily="50" charset="-128"/>
              </a:rPr>
              <a:t/>
            </a:r>
            <a:br>
              <a:rPr lang="en-US" altLang="ja-JP" sz="1800" dirty="0" smtClean="0">
                <a:latin typeface="HG丸ｺﾞｼｯｸM-PRO" pitchFamily="50" charset="-128"/>
                <a:ea typeface="HG丸ｺﾞｼｯｸM-PRO" pitchFamily="50" charset="-128"/>
              </a:rPr>
            </a:br>
            <a:r>
              <a:rPr lang="ja-JP" altLang="en-US" sz="1800" dirty="0" smtClean="0">
                <a:latin typeface="HG丸ｺﾞｼｯｸM-PRO" pitchFamily="50" charset="-128"/>
                <a:ea typeface="HG丸ｺﾞｼｯｸM-PRO" pitchFamily="50" charset="-128"/>
              </a:rPr>
              <a:t>がん患者さんとそのご家族の方なら、どなたでも参加できます。他院に通院中の方もお気軽にご参加ください。</a:t>
            </a:r>
            <a:r>
              <a:rPr lang="en-US" altLang="ja-JP" sz="1700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/>
            </a:r>
            <a:br>
              <a:rPr lang="en-US" altLang="ja-JP" sz="1700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</a:br>
            <a:r>
              <a:rPr lang="ja-JP" altLang="en-US" sz="1700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         </a:t>
            </a:r>
            <a:r>
              <a:rPr lang="en-US" altLang="ja-JP" sz="1600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/>
            </a:r>
            <a:br>
              <a:rPr lang="en-US" altLang="ja-JP" sz="1600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</a:br>
            <a:r>
              <a:rPr lang="ja-JP" altLang="en-US" sz="18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日時：</a:t>
            </a:r>
            <a:r>
              <a:rPr lang="en-US" altLang="ja-JP" sz="18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2019</a:t>
            </a:r>
            <a:r>
              <a:rPr lang="ja-JP" altLang="en-US" sz="18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年</a:t>
            </a:r>
            <a:r>
              <a:rPr lang="en-US" altLang="ja-JP" sz="18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5</a:t>
            </a:r>
            <a:r>
              <a:rPr lang="ja-JP" altLang="en-US" sz="18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月</a:t>
            </a:r>
            <a:r>
              <a:rPr lang="en-US" altLang="ja-JP" sz="18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17</a:t>
            </a:r>
            <a:r>
              <a:rPr lang="ja-JP" altLang="en-US" sz="18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日</a:t>
            </a:r>
            <a:r>
              <a:rPr lang="ja-JP" altLang="en-US" sz="1800" b="1" dirty="0" smtClean="0">
                <a:solidFill>
                  <a:srgbClr val="7030A0"/>
                </a:solidFill>
                <a:uFill>
                  <a:solidFill>
                    <a:srgbClr val="FF0000"/>
                  </a:solidFill>
                </a:uFill>
                <a:latin typeface="HG丸ｺﾞｼｯｸM-PRO" pitchFamily="50" charset="-128"/>
                <a:ea typeface="HG丸ｺﾞｼｯｸM-PRO" pitchFamily="50" charset="-128"/>
              </a:rPr>
              <a:t>（金）</a:t>
            </a:r>
            <a:r>
              <a:rPr lang="en-US" altLang="ja-JP" sz="18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14:00</a:t>
            </a:r>
            <a:r>
              <a:rPr lang="ja-JP" altLang="en-US" sz="18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～</a:t>
            </a:r>
            <a:r>
              <a:rPr lang="en-US" altLang="ja-JP" sz="18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16:00</a:t>
            </a:r>
            <a:br>
              <a:rPr lang="en-US" altLang="ja-JP" sz="18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</a:br>
            <a:r>
              <a:rPr lang="ja-JP" altLang="en-US" sz="1800" b="1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800" b="1" dirty="0" smtClean="0">
                <a:latin typeface="HG丸ｺﾞｼｯｸM-PRO" pitchFamily="50" charset="-128"/>
                <a:ea typeface="HG丸ｺﾞｼｯｸM-PRO" pitchFamily="50" charset="-128"/>
              </a:rPr>
              <a:t>　　　　　　　　　　　　</a:t>
            </a:r>
            <a:r>
              <a:rPr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今年度より曜日変更が有ります</a:t>
            </a:r>
            <a:r>
              <a:rPr lang="en-US" altLang="ja-JP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/>
            </a:r>
            <a:br>
              <a:rPr lang="en-US" altLang="ja-JP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</a:br>
            <a:r>
              <a:rPr lang="ja-JP" altLang="en-US" sz="16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場所：香川大学医学部附属病院</a:t>
            </a:r>
            <a:r>
              <a:rPr lang="en-US" altLang="ja-JP" sz="16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/>
            </a:r>
            <a:br>
              <a:rPr lang="en-US" altLang="ja-JP" sz="16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</a:br>
            <a:r>
              <a:rPr lang="ja-JP" altLang="en-US" sz="16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　 　　　　　西病棟</a:t>
            </a:r>
            <a:r>
              <a:rPr lang="en-US" altLang="ja-JP" sz="16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6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階　カンファレンスルーム         </a:t>
            </a:r>
            <a:r>
              <a:rPr lang="en-US" altLang="ja-JP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/>
            </a:r>
            <a:br>
              <a:rPr lang="en-US" altLang="ja-JP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</a:br>
            <a:r>
              <a:rPr lang="ja-JP" altLang="en-US" sz="1600" dirty="0"/>
              <a:t/>
            </a:r>
            <a:br>
              <a:rPr lang="ja-JP" altLang="en-US" sz="1600" dirty="0"/>
            </a:br>
            <a:endParaRPr kumimoji="1" lang="ja-JP" altLang="en-US" sz="1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04665" y="3661250"/>
            <a:ext cx="6048672" cy="3791070"/>
          </a:xfrm>
        </p:spPr>
        <p:txBody>
          <a:bodyPr>
            <a:normAutofit lnSpcReduction="10000"/>
          </a:bodyPr>
          <a:lstStyle/>
          <a:p>
            <a:pPr algn="l"/>
            <a:r>
              <a:rPr lang="ja-JP" altLang="en-US" sz="1800" b="1" dirty="0" smtClean="0">
                <a:solidFill>
                  <a:srgbClr val="E10FAA"/>
                </a:solidFill>
                <a:latin typeface="HG丸ｺﾞｼｯｸM-PRO" pitchFamily="50" charset="-128"/>
                <a:ea typeface="HG丸ｺﾞｼｯｸM-PRO" pitchFamily="50" charset="-128"/>
              </a:rPr>
              <a:t>講演会　</a:t>
            </a:r>
            <a:r>
              <a:rPr lang="en-US" altLang="ja-JP" sz="1800" b="1" dirty="0" smtClean="0">
                <a:solidFill>
                  <a:srgbClr val="E10FAA"/>
                </a:solidFill>
                <a:latin typeface="HG丸ｺﾞｼｯｸM-PRO" pitchFamily="50" charset="-128"/>
                <a:ea typeface="HG丸ｺﾞｼｯｸM-PRO" pitchFamily="50" charset="-128"/>
              </a:rPr>
              <a:t>【14:05</a:t>
            </a:r>
            <a:r>
              <a:rPr lang="ja-JP" altLang="en-US" sz="1800" b="1" dirty="0" smtClean="0">
                <a:solidFill>
                  <a:srgbClr val="E10FAA"/>
                </a:solidFill>
                <a:latin typeface="HG丸ｺﾞｼｯｸM-PRO" pitchFamily="50" charset="-128"/>
                <a:ea typeface="HG丸ｺﾞｼｯｸM-PRO" pitchFamily="50" charset="-128"/>
              </a:rPr>
              <a:t>～</a:t>
            </a:r>
            <a:r>
              <a:rPr lang="en-US" altLang="ja-JP" sz="1800" b="1" dirty="0" smtClean="0">
                <a:solidFill>
                  <a:srgbClr val="E10FAA"/>
                </a:solidFill>
                <a:latin typeface="HG丸ｺﾞｼｯｸM-PRO" pitchFamily="50" charset="-128"/>
                <a:ea typeface="HG丸ｺﾞｼｯｸM-PRO" pitchFamily="50" charset="-128"/>
              </a:rPr>
              <a:t>】</a:t>
            </a:r>
          </a:p>
          <a:p>
            <a:pPr algn="l"/>
            <a:r>
              <a:rPr lang="ja-JP" altLang="en-US" sz="18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講演：「がんゲノム医療とは」</a:t>
            </a:r>
            <a:endParaRPr lang="en-US" altLang="ja-JP" sz="1800" b="1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l"/>
            <a:r>
              <a:rPr lang="ja-JP" altLang="en-US" sz="18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8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　　　～ゲノムの基本から最新の話題まで～</a:t>
            </a:r>
            <a:endParaRPr lang="en-US" altLang="ja-JP" sz="1800" b="1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l"/>
            <a:endParaRPr lang="en-US" altLang="ja-JP" sz="1800" b="1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l"/>
            <a:r>
              <a:rPr lang="ja-JP" altLang="en-US" sz="18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8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講師：　香川大学医学部附属病院</a:t>
            </a:r>
            <a:endParaRPr lang="en-US" altLang="ja-JP" sz="1800" b="1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l"/>
            <a:r>
              <a:rPr lang="ja-JP" altLang="en-US" sz="18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8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　　　　腫瘍内科　奥山　浩之先生</a:t>
            </a:r>
            <a:r>
              <a:rPr lang="ja-JP" altLang="en-US" sz="18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8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　　</a:t>
            </a:r>
            <a:endParaRPr lang="en-US" altLang="ja-JP" sz="1400" b="1" dirty="0" smtClean="0">
              <a:solidFill>
                <a:schemeClr val="accent6">
                  <a:lumMod val="7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l"/>
            <a:r>
              <a:rPr lang="ja-JP" altLang="en-US" sz="1400" b="1" dirty="0" smtClean="0">
                <a:solidFill>
                  <a:schemeClr val="accent6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　　　　　　　　</a:t>
            </a:r>
            <a:endParaRPr lang="en-US" altLang="ja-JP" sz="1400" b="1" dirty="0" smtClean="0">
              <a:solidFill>
                <a:schemeClr val="accent6">
                  <a:lumMod val="7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l"/>
            <a:r>
              <a:rPr lang="en-US" altLang="ja-JP" sz="1400" b="1" dirty="0">
                <a:solidFill>
                  <a:schemeClr val="accent6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en-US" altLang="ja-JP" sz="1400" b="1" dirty="0" smtClean="0">
                <a:solidFill>
                  <a:schemeClr val="accent6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     </a:t>
            </a:r>
            <a:r>
              <a:rPr lang="ja-JP" altLang="en-US" sz="1400" b="1" dirty="0" smtClean="0">
                <a:solidFill>
                  <a:schemeClr val="accent6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｛～休憩～１０分間｝</a:t>
            </a:r>
            <a:endParaRPr lang="en-US" altLang="ja-JP" sz="1400" b="1" dirty="0" smtClean="0">
              <a:solidFill>
                <a:schemeClr val="accent6">
                  <a:lumMod val="7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l"/>
            <a:r>
              <a:rPr lang="ja-JP" altLang="en-US" sz="1600" b="1" dirty="0" smtClean="0">
                <a:solidFill>
                  <a:srgbClr val="E10FAA"/>
                </a:solidFill>
                <a:latin typeface="HG丸ｺﾞｼｯｸM-PRO" pitchFamily="50" charset="-128"/>
                <a:ea typeface="HG丸ｺﾞｼｯｸM-PRO" pitchFamily="50" charset="-128"/>
              </a:rPr>
              <a:t>講演・休憩後　質疑応答</a:t>
            </a:r>
            <a:endParaRPr lang="en-US" altLang="ja-JP" sz="1600" b="1" dirty="0" smtClean="0">
              <a:solidFill>
                <a:srgbClr val="E10FAA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l"/>
            <a:r>
              <a:rPr lang="ja-JP" altLang="en-US" sz="1800" b="1" dirty="0">
                <a:solidFill>
                  <a:srgbClr val="E10FAA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800" b="1" dirty="0" smtClean="0">
                <a:solidFill>
                  <a:srgbClr val="E10FAA"/>
                </a:solidFill>
                <a:latin typeface="HG丸ｺﾞｼｯｸM-PRO" pitchFamily="50" charset="-128"/>
                <a:ea typeface="HG丸ｺﾞｼｯｸM-PRO" pitchFamily="50" charset="-128"/>
              </a:rPr>
              <a:t>  </a:t>
            </a:r>
            <a:r>
              <a:rPr lang="ja-JP" altLang="en-US" sz="14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講演の内容について、講師の奥山先生との</a:t>
            </a:r>
            <a:endParaRPr lang="en-US" altLang="ja-JP" sz="1400" b="1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l"/>
            <a:r>
              <a:rPr lang="ja-JP" altLang="en-US" sz="14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質疑応答の時間を設けます。</a:t>
            </a:r>
            <a:endParaRPr lang="en-US" altLang="ja-JP" sz="1400" b="1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l"/>
            <a:r>
              <a:rPr lang="ja-JP" altLang="en-US" sz="14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途中退室可能です。</a:t>
            </a:r>
            <a:endParaRPr lang="en-US" altLang="ja-JP" sz="1400" b="1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l"/>
            <a:r>
              <a:rPr lang="ja-JP" altLang="en-US" sz="14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無理のない範囲でご参加ください。</a:t>
            </a:r>
            <a:endParaRPr lang="en-US" altLang="ja-JP" sz="1400" b="1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l"/>
            <a:endParaRPr lang="en-US" altLang="ja-JP" sz="1800" b="1" dirty="0" smtClean="0">
              <a:solidFill>
                <a:srgbClr val="E10FAA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l"/>
            <a:endParaRPr lang="ja-JP" altLang="en-US" sz="1800" dirty="0" smtClean="0">
              <a:solidFill>
                <a:srgbClr val="D519A4"/>
              </a:solidFill>
            </a:endParaRPr>
          </a:p>
          <a:p>
            <a:endParaRPr lang="en-US" altLang="ja-JP" sz="1800" b="1" dirty="0" smtClean="0">
              <a:solidFill>
                <a:srgbClr val="E10FAA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endParaRPr kumimoji="1" lang="ja-JP" altLang="en-US" sz="1800" dirty="0"/>
          </a:p>
        </p:txBody>
      </p:sp>
      <p:sp>
        <p:nvSpPr>
          <p:cNvPr id="6" name="正方形/長方形 5"/>
          <p:cNvSpPr/>
          <p:nvPr/>
        </p:nvSpPr>
        <p:spPr>
          <a:xfrm>
            <a:off x="508168" y="261980"/>
            <a:ext cx="5841663" cy="90764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eflate">
              <a:avLst/>
            </a:prstTxWarp>
            <a:spAutoFit/>
          </a:bodyPr>
          <a:lstStyle/>
          <a:p>
            <a:pPr algn="ctr"/>
            <a:r>
              <a:rPr lang="ja-JP" altLang="en-US" sz="5400" b="1" spc="300" dirty="0" smtClean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45500">
                    <a:srgbClr val="4F81BD">
                      <a:satMod val="220000"/>
                      <a:alpha val="35000"/>
                    </a:srgbClr>
                  </a:glow>
                </a:effectLst>
              </a:rPr>
              <a:t>がん患者サロン</a:t>
            </a:r>
            <a:r>
              <a:rPr lang="ja-JP" altLang="en-US" sz="5400" b="1" spc="300" dirty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45500">
                    <a:srgbClr val="4F81BD">
                      <a:satMod val="220000"/>
                      <a:alpha val="35000"/>
                    </a:srgbClr>
                  </a:glow>
                </a:effectLst>
              </a:rPr>
              <a:t>開催</a:t>
            </a:r>
            <a:endParaRPr lang="en-US" altLang="ja-JP" sz="5400" b="1" spc="300" dirty="0" smtClean="0">
              <a:ln w="11430" cmpd="sng">
                <a:solidFill>
                  <a:srgbClr val="4F81BD">
                    <a:tint val="10000"/>
                  </a:srgbClr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glow rad="45500">
                  <a:srgbClr val="4F81BD">
                    <a:satMod val="220000"/>
                    <a:alpha val="35000"/>
                  </a:srgbClr>
                </a:glow>
              </a:effectLst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04664" y="7452320"/>
            <a:ext cx="604867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連絡先：香川大学医学部附属病院　がん相談支援センター</a:t>
            </a:r>
            <a:endParaRPr lang="en-US" altLang="ja-JP" sz="1600" dirty="0" smtClean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　　　　　　　</a:t>
            </a:r>
            <a:endParaRPr lang="en-US" altLang="ja-JP" dirty="0" smtClean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340768" y="7668344"/>
            <a:ext cx="2374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℡：</a:t>
            </a:r>
            <a:r>
              <a:rPr lang="en-US" altLang="ja-JP" sz="16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087-891-2473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pic>
        <p:nvPicPr>
          <p:cNvPr id="9" name="Picture 2" descr="C:\Users\地域連携\Desktop\catchyoko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68960" y="8568433"/>
            <a:ext cx="3527425" cy="575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正方形/長方形 9"/>
          <p:cNvSpPr/>
          <p:nvPr/>
        </p:nvSpPr>
        <p:spPr>
          <a:xfrm>
            <a:off x="476672" y="8028384"/>
            <a:ext cx="58326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お車でお越しの際には、病院駐車場をご利用ください。</a:t>
            </a:r>
            <a:endParaRPr lang="en-US" altLang="ja-JP" sz="1600" dirty="0" smtClean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駐車料金を無料にいたします。</a:t>
            </a:r>
            <a:endParaRPr lang="en-US" altLang="ja-JP" sz="1600" dirty="0" smtClean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2677" y="4646032"/>
            <a:ext cx="2792992" cy="2786026"/>
          </a:xfrm>
          <a:prstGeom prst="rect">
            <a:avLst/>
          </a:prstGeom>
        </p:spPr>
      </p:pic>
      <p:sp>
        <p:nvSpPr>
          <p:cNvPr id="12" name="フローチャート: 代替処理 11"/>
          <p:cNvSpPr/>
          <p:nvPr/>
        </p:nvSpPr>
        <p:spPr>
          <a:xfrm>
            <a:off x="3501008" y="2862121"/>
            <a:ext cx="2664296" cy="268287"/>
          </a:xfrm>
          <a:prstGeom prst="flowChartAlternateProcess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225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</TotalTime>
  <Words>51</Words>
  <Application>Microsoft Office PowerPoint</Application>
  <PresentationFormat>画面に合わせる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ＭＳ Ｐゴシック</vt:lpstr>
      <vt:lpstr>Arial</vt:lpstr>
      <vt:lpstr>Calibri</vt:lpstr>
      <vt:lpstr>Office テーマ</vt:lpstr>
      <vt:lpstr>がん患者サロンとは、患者さん同士の語らいの場です。 がん患者さんとそのご家族の方なら、どなたでも参加できます。他院に通院中の方もお気軽にご参加ください。           日時：2019年5月17日（金）14:00～16:00 　　　　　　　　　　　　　今年度より曜日変更が有ります 場所：香川大学医学部附属病院 　　 　　　　　西病棟1階　カンファレンスルーム       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がん患者サロンへ ようこそ</dc:title>
  <dc:creator>user1</dc:creator>
  <cp:lastModifiedBy>user</cp:lastModifiedBy>
  <cp:revision>33</cp:revision>
  <cp:lastPrinted>2019-04-05T01:44:37Z</cp:lastPrinted>
  <dcterms:created xsi:type="dcterms:W3CDTF">2016-05-06T07:13:57Z</dcterms:created>
  <dcterms:modified xsi:type="dcterms:W3CDTF">2019-04-05T01:54:57Z</dcterms:modified>
</cp:coreProperties>
</file>